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5" r:id="rId9"/>
    <p:sldId id="263" r:id="rId10"/>
    <p:sldId id="268" r:id="rId11"/>
    <p:sldId id="269" r:id="rId12"/>
    <p:sldId id="271" r:id="rId13"/>
    <p:sldId id="270" r:id="rId14"/>
    <p:sldId id="26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2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2353A-F89D-4A05-BE5C-45729F595313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95B9D-D08A-4E9E-BD51-CF4DF4946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183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5B9D-D08A-4E9E-BD51-CF4DF4946F5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60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Key arguments of both:</a:t>
            </a:r>
          </a:p>
          <a:p>
            <a:r>
              <a:rPr lang="en-GB" dirty="0"/>
              <a:t>Optical higher spatial resolution</a:t>
            </a:r>
          </a:p>
          <a:p>
            <a:r>
              <a:rPr lang="en-GB" dirty="0"/>
              <a:t>Electrical less processing </a:t>
            </a:r>
          </a:p>
          <a:p>
            <a:r>
              <a:rPr lang="en-GB" dirty="0"/>
              <a:t>Optical mainly used for hands, less literature for feet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5B9D-D08A-4E9E-BD51-CF4DF4946F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082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preliminary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5B9D-D08A-4E9E-BD51-CF4DF4946F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738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Uses a </a:t>
            </a:r>
            <a:r>
              <a:rPr lang="en-GB" dirty="0" err="1"/>
              <a:t>velostat</a:t>
            </a:r>
            <a:r>
              <a:rPr lang="en-GB" dirty="0"/>
              <a:t> material (packaging material)</a:t>
            </a:r>
          </a:p>
          <a:p>
            <a:r>
              <a:rPr lang="en-GB" dirty="0"/>
              <a:t>Has option of vibration but we do not talk about this in this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5B9D-D08A-4E9E-BD51-CF4DF4946F5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249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Edge detection was quite simple -&gt; already meets one of the benchmark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5B9D-D08A-4E9E-BD51-CF4DF4946F5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792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5B9D-D08A-4E9E-BD51-CF4DF4946F5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41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Intuition was regression is simpler and easier to train but ANN is good at finding more complex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5B9D-D08A-4E9E-BD51-CF4DF4946F5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991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ANN took much longer to train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5B9D-D08A-4E9E-BD51-CF4DF4946F5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865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Minimum taken from multiple trials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5B9D-D08A-4E9E-BD51-CF4DF4946F5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42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C154-73CA-3B1F-6A79-217ED2E16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30B69-8F0D-1237-6AE3-4EC5DC47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59CD6-5DDF-BBCF-B068-CB9E6C21B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41BD1-1383-B1B1-40B9-69BF0604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89683-9B64-902A-FBA1-47C65198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00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12D6-C10F-3B94-D211-45B633A3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E93DE-1C91-DBB6-3662-1F069A401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58260-21DD-CC48-0D48-2CA8AFA1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22406-7D00-02B9-1B1E-A029BD1C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1FDCA-ACD5-3256-D567-95E7DE3E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70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796BD9-57F8-8CC0-3E3E-F1EC060E8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CBB60-C61A-55A7-17DD-17F6D0B68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F936A-D720-BA2E-2F45-3C30726F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BA16E-B346-C6A8-3AE3-8019691F8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C528E-9C08-0F75-209D-4E7978F8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5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7BDB-A670-26B5-B053-12F3B2E1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03A6-0465-D116-A4DC-5769FEF04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BF403-B369-A234-7405-5A63335E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7A462-6C19-0037-3DF4-FC7BDA6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9CA11-EFE8-B537-3D77-FCEB114A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08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CCE6-3291-1CAA-91AB-5B417179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D6C5-157C-8C05-C80F-03F2CC262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C56B-90B0-AC53-BA99-DCB65B31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18F78-3B39-1841-8763-AB34049B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26C84-91F9-7594-183D-F6ED93AA4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08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95D3-EED6-CB06-F9D7-E7DA358E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326C6-3410-7093-E10A-5AE8D13A8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BA6E2-0702-816F-3E23-E9BC21C4C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3B9AE-1EBF-F206-0645-43818177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02CC9-69F7-DBA6-298B-DE0D9599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59992-F361-C85B-386D-62C6C43C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B1AA-56E6-54FD-3138-182F5DE0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7BCCB-DA11-1435-1A30-F09DDFC21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E54D3-1AA7-DF21-A83D-22B943F0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110ED-59C7-3D5D-0070-02D1F5A0E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2C50E-A750-A0C0-58CA-35F49DECB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13B06-44E7-C2CA-5DEA-8D5F7D93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11B60-6F84-0310-8678-9FD40971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5D13D8-4FA0-469F-69CF-73D14174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88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1411-AE11-C1A1-1DF6-2A9B40CF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6364B-2DCE-855E-FD2F-F75CBC27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26E35-2A8C-129D-3304-163A04AE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6B317-99D8-E9B2-406C-D94C5D6E9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7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91B09-8064-8454-14E7-80899A63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502F6-CDA3-A79D-EC10-DCDFF39A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0829B-A509-51DF-AD4B-36EACFD3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9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FFE8-D2C4-C789-0587-CF493B80F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5479-5345-D484-51EE-E6C03CE44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B8CDE-5E1C-FF93-B673-433902177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21749-9E49-0B20-90F4-257CBF02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04FBA-CB57-9C87-2CEC-A9307ACE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B8EE4-07B9-9670-D17E-BC132895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93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A5AF-1B05-03DB-53AC-82B3DD3F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9C952E-0189-8298-B9A2-B5A4D4724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929B0-2C99-8B6C-1FB9-3484C8E69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2D6B-B806-CFAC-FB45-95A7A97F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18B5A-6A7B-EA63-4C80-346F65BA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A5379-C990-EAF2-EABE-20912E5D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91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8BCF9A-788A-79AA-C724-C43E8634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EE9F6-0C96-AFE9-35E7-8CD246855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B224-ACC4-C7E7-1227-796D284F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427CB9-0CA8-45FC-A339-7F0650D99A55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CB576-A2D0-EB84-B59F-40C4E50D8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C73FB-2963-A752-C251-A92139739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27650-A4FC-433E-87FC-15A87E0D3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06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softroboticstoolkit.com/publications/exploiting-sensor-symmetry-generalized-tactile-perception-biomimetic-touc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BB83-479C-2088-00A5-F1C3CB053E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Versatility of Low-Resolution Tactile Sensing for</a:t>
            </a:r>
            <a:br>
              <a:rPr lang="en-GB"/>
            </a:br>
            <a:r>
              <a:rPr lang="en-GB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Edge and Pose Detection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6E107-358E-DDD6-D6E1-6B038941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90" y="3799026"/>
            <a:ext cx="7853220" cy="1224636"/>
          </a:xfrm>
          <a:prstGeom prst="rect">
            <a:avLst/>
          </a:prstGeom>
        </p:spPr>
      </p:pic>
      <p:pic>
        <p:nvPicPr>
          <p:cNvPr id="8" name="Picture 2" descr="The Leverhulme Trust (@LeverhulmeTrust) / X">
            <a:extLst>
              <a:ext uri="{FF2B5EF4-FFF2-40B4-BE49-F238E27FC236}">
                <a16:creationId xmlns:a16="http://schemas.microsoft.com/office/drawing/2014/main" id="{50BF6D85-4155-1241-D5F7-66730C787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356" y="5430155"/>
            <a:ext cx="1450534" cy="145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PSRC New Horizons for research">
            <a:extLst>
              <a:ext uri="{FF2B5EF4-FFF2-40B4-BE49-F238E27FC236}">
                <a16:creationId xmlns:a16="http://schemas.microsoft.com/office/drawing/2014/main" id="{EF7270F2-6A68-888C-E39E-C6EE3DC6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74" y="5380483"/>
            <a:ext cx="2624536" cy="147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eneration Google Scholarship. One of the best things that ever… | by Vidhi  Bhatt | Codess.Cafe | Medium">
            <a:extLst>
              <a:ext uri="{FF2B5EF4-FFF2-40B4-BE49-F238E27FC236}">
                <a16:creationId xmlns:a16="http://schemas.microsoft.com/office/drawing/2014/main" id="{3AEEB902-7277-94D9-695E-86B3ED8C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509" y="5426846"/>
            <a:ext cx="2693847" cy="145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8CD3D8-A876-03E4-93AE-3DD9E3C9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9" y="5430700"/>
            <a:ext cx="1377081" cy="137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605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62B5-CD0B-045A-1B77-C83E839A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dataset and model</a:t>
            </a:r>
          </a:p>
        </p:txBody>
      </p:sp>
      <p:pic>
        <p:nvPicPr>
          <p:cNvPr id="5" name="Content Placeholder 4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D35CABB0-E0DF-4FA4-4869-FD4F153FB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7292" r="53976" b="49877"/>
          <a:stretch/>
        </p:blipFill>
        <p:spPr>
          <a:xfrm rot="5400000">
            <a:off x="1080143" y="2167372"/>
            <a:ext cx="1563556" cy="959700"/>
          </a:xfrm>
        </p:spPr>
      </p:pic>
      <p:pic>
        <p:nvPicPr>
          <p:cNvPr id="6" name="Content Placeholder 4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F85D34AF-CB5C-F5EC-A964-EBE92A341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7292" r="53976" b="49877"/>
          <a:stretch/>
        </p:blipFill>
        <p:spPr>
          <a:xfrm rot="5400000">
            <a:off x="1232543" y="2319772"/>
            <a:ext cx="1563556" cy="959700"/>
          </a:xfrm>
          <a:prstGeom prst="rect">
            <a:avLst/>
          </a:prstGeom>
        </p:spPr>
      </p:pic>
      <p:pic>
        <p:nvPicPr>
          <p:cNvPr id="7" name="Content Placeholder 4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A06C38BA-EE95-3AEA-4BA4-406142850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7292" r="53976" b="49877"/>
          <a:stretch/>
        </p:blipFill>
        <p:spPr>
          <a:xfrm rot="5400000">
            <a:off x="1384943" y="2472172"/>
            <a:ext cx="1563556" cy="959700"/>
          </a:xfrm>
          <a:prstGeom prst="rect">
            <a:avLst/>
          </a:prstGeom>
        </p:spPr>
      </p:pic>
      <p:pic>
        <p:nvPicPr>
          <p:cNvPr id="8" name="Content Placeholder 4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F5B8872F-9AE7-836A-2D99-6302BC4891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7292" r="53976" b="49877"/>
          <a:stretch/>
        </p:blipFill>
        <p:spPr>
          <a:xfrm rot="5400000">
            <a:off x="1537343" y="2624572"/>
            <a:ext cx="1563556" cy="959700"/>
          </a:xfrm>
          <a:prstGeom prst="rect">
            <a:avLst/>
          </a:prstGeom>
        </p:spPr>
      </p:pic>
      <p:pic>
        <p:nvPicPr>
          <p:cNvPr id="9" name="Content Placeholder 4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EC3BEB67-5EDA-1592-ACCD-5B409936D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7292" r="53976" b="49877"/>
          <a:stretch/>
        </p:blipFill>
        <p:spPr>
          <a:xfrm rot="5400000">
            <a:off x="1689743" y="2776972"/>
            <a:ext cx="1563556" cy="959700"/>
          </a:xfrm>
          <a:prstGeom prst="rect">
            <a:avLst/>
          </a:prstGeom>
        </p:spPr>
      </p:pic>
      <p:pic>
        <p:nvPicPr>
          <p:cNvPr id="10" name="Content Placeholder 4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90CBE6E3-DBD3-85BA-1976-BDB7CFDDD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7292" r="53976" b="49877"/>
          <a:stretch/>
        </p:blipFill>
        <p:spPr>
          <a:xfrm rot="5400000">
            <a:off x="1842143" y="2929372"/>
            <a:ext cx="1563556" cy="959700"/>
          </a:xfrm>
          <a:prstGeom prst="rect">
            <a:avLst/>
          </a:prstGeom>
        </p:spPr>
      </p:pic>
      <p:pic>
        <p:nvPicPr>
          <p:cNvPr id="11" name="Content Placeholder 4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2D564AFB-1325-3C04-9D85-CF87A8EE18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7292" r="53976" b="49877"/>
          <a:stretch/>
        </p:blipFill>
        <p:spPr>
          <a:xfrm rot="5400000">
            <a:off x="1994543" y="3081772"/>
            <a:ext cx="1563556" cy="959700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F4C8158-394C-8084-9C0A-D7AE2A894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47443" r="4971"/>
          <a:stretch/>
        </p:blipFill>
        <p:spPr>
          <a:xfrm>
            <a:off x="3922845" y="2475044"/>
            <a:ext cx="2226670" cy="12046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F8538C-E25B-F929-0336-3E134C35B066}"/>
              </a:ext>
            </a:extLst>
          </p:cNvPr>
          <p:cNvSpPr txBox="1"/>
          <p:nvPr/>
        </p:nvSpPr>
        <p:spPr>
          <a:xfrm>
            <a:off x="4264874" y="1898200"/>
            <a:ext cx="238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Labels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F0728-F5C6-A828-18D9-475F1110DB10}"/>
              </a:ext>
            </a:extLst>
          </p:cNvPr>
          <p:cNvSpPr txBox="1"/>
          <p:nvPr/>
        </p:nvSpPr>
        <p:spPr>
          <a:xfrm>
            <a:off x="2623921" y="1706278"/>
            <a:ext cx="238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13F616-9835-B51C-4005-32E14C34DADB}"/>
              </a:ext>
            </a:extLst>
          </p:cNvPr>
          <p:cNvSpPr txBox="1">
            <a:spLocks/>
          </p:cNvSpPr>
          <p:nvPr/>
        </p:nvSpPr>
        <p:spPr>
          <a:xfrm>
            <a:off x="6484562" y="1825625"/>
            <a:ext cx="49349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deployed three models</a:t>
            </a:r>
          </a:p>
          <a:p>
            <a:r>
              <a:rPr lang="en-GB" dirty="0"/>
              <a:t>Ridge Regression</a:t>
            </a:r>
          </a:p>
          <a:p>
            <a:r>
              <a:rPr lang="en-GB" dirty="0"/>
              <a:t>Random forest regression</a:t>
            </a:r>
          </a:p>
          <a:p>
            <a:r>
              <a:rPr lang="en-GB" dirty="0"/>
              <a:t>ANN</a:t>
            </a:r>
          </a:p>
          <a:p>
            <a:endParaRPr lang="en-GB" dirty="0"/>
          </a:p>
        </p:txBody>
      </p:sp>
      <p:pic>
        <p:nvPicPr>
          <p:cNvPr id="19" name="Content Placeholder 4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3377CB54-EC35-9CF5-14E2-43636BEC6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7292" r="53976" b="49877"/>
          <a:stretch/>
        </p:blipFill>
        <p:spPr>
          <a:xfrm rot="5400000">
            <a:off x="1712393" y="5335020"/>
            <a:ext cx="1563556" cy="959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E6FE35-D1FA-E7C0-207E-9D92EA5F27A5}"/>
              </a:ext>
            </a:extLst>
          </p:cNvPr>
          <p:cNvSpPr txBox="1"/>
          <p:nvPr/>
        </p:nvSpPr>
        <p:spPr>
          <a:xfrm>
            <a:off x="153563" y="2267532"/>
            <a:ext cx="95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344289-3EA3-9E93-73DF-A63F3D01B82B}"/>
              </a:ext>
            </a:extLst>
          </p:cNvPr>
          <p:cNvSpPr txBox="1"/>
          <p:nvPr/>
        </p:nvSpPr>
        <p:spPr>
          <a:xfrm>
            <a:off x="153563" y="5386497"/>
            <a:ext cx="95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Edge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99B3B-1222-BB1A-366C-DA6E32AA88FB}"/>
              </a:ext>
            </a:extLst>
          </p:cNvPr>
          <p:cNvSpPr txBox="1"/>
          <p:nvPr/>
        </p:nvSpPr>
        <p:spPr>
          <a:xfrm>
            <a:off x="4264874" y="5571163"/>
            <a:ext cx="164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[1,0,0,0]</a:t>
            </a:r>
          </a:p>
        </p:txBody>
      </p:sp>
      <p:pic>
        <p:nvPicPr>
          <p:cNvPr id="24" name="Picture 23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CE80F443-9813-4587-210B-7DB1C3C74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00" y="4241151"/>
            <a:ext cx="3342200" cy="21909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C30102-9755-037A-5A39-CF8CE6146F25}"/>
              </a:ext>
            </a:extLst>
          </p:cNvPr>
          <p:cNvSpPr txBox="1"/>
          <p:nvPr/>
        </p:nvSpPr>
        <p:spPr>
          <a:xfrm>
            <a:off x="4690" y="4028690"/>
            <a:ext cx="222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Temporal windows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9D8B44-D2BA-D08F-369A-DA7D7916950F}"/>
              </a:ext>
            </a:extLst>
          </p:cNvPr>
          <p:cNvCxnSpPr/>
          <p:nvPr/>
        </p:nvCxnSpPr>
        <p:spPr>
          <a:xfrm>
            <a:off x="1172597" y="3409222"/>
            <a:ext cx="1075594" cy="1028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37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D6B0-6ADE-A1CB-5307-C7B810A0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F049-6EBE-7F8B-43D8-BA60B6EBE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models all performed well at predicting the tilt of the robot</a:t>
            </a:r>
          </a:p>
          <a:p>
            <a:r>
              <a:rPr lang="en-GB" dirty="0"/>
              <a:t>Struggled more in different textures – but this could be good</a:t>
            </a:r>
          </a:p>
          <a:p>
            <a:r>
              <a:rPr lang="en-GB" dirty="0"/>
              <a:t>ANN took much longer to train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8D763A5-CEA0-3055-188F-0CFA9BEA3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" y="3291393"/>
            <a:ext cx="5383058" cy="2176319"/>
          </a:xfrm>
          <a:prstGeom prst="rect">
            <a:avLst/>
          </a:prstGeom>
        </p:spPr>
      </p:pic>
      <p:pic>
        <p:nvPicPr>
          <p:cNvPr id="7" name="Picture 6" descr="A group of different textures&#10;&#10;Description automatically generated">
            <a:extLst>
              <a:ext uri="{FF2B5EF4-FFF2-40B4-BE49-F238E27FC236}">
                <a16:creationId xmlns:a16="http://schemas.microsoft.com/office/drawing/2014/main" id="{57992780-4AE7-03ED-F42F-5CDBAFA8F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31" y="3397410"/>
            <a:ext cx="3657907" cy="291449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5FED86-2E74-338B-B803-271F32E29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586621"/>
              </p:ext>
            </p:extLst>
          </p:nvPr>
        </p:nvGraphicFramePr>
        <p:xfrm>
          <a:off x="1195091" y="5467712"/>
          <a:ext cx="50748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188">
                  <a:extLst>
                    <a:ext uri="{9D8B030D-6E8A-4147-A177-3AD203B41FA5}">
                      <a16:colId xmlns:a16="http://schemas.microsoft.com/office/drawing/2014/main" val="2477219989"/>
                    </a:ext>
                  </a:extLst>
                </a:gridCol>
                <a:gridCol w="1264183">
                  <a:extLst>
                    <a:ext uri="{9D8B030D-6E8A-4147-A177-3AD203B41FA5}">
                      <a16:colId xmlns:a16="http://schemas.microsoft.com/office/drawing/2014/main" val="3895575215"/>
                    </a:ext>
                  </a:extLst>
                </a:gridCol>
                <a:gridCol w="900439">
                  <a:extLst>
                    <a:ext uri="{9D8B030D-6E8A-4147-A177-3AD203B41FA5}">
                      <a16:colId xmlns:a16="http://schemas.microsoft.com/office/drawing/2014/main" val="2933363074"/>
                    </a:ext>
                  </a:extLst>
                </a:gridCol>
                <a:gridCol w="791084">
                  <a:extLst>
                    <a:ext uri="{9D8B030D-6E8A-4147-A177-3AD203B41FA5}">
                      <a16:colId xmlns:a16="http://schemas.microsoft.com/office/drawing/2014/main" val="889673558"/>
                    </a:ext>
                  </a:extLst>
                </a:gridCol>
              </a:tblGrid>
              <a:tr h="351410">
                <a:tc>
                  <a:txBody>
                    <a:bodyPr/>
                    <a:lstStyle/>
                    <a:p>
                      <a:r>
                        <a:rPr lang="en-GB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527278"/>
                  </a:ext>
                </a:extLst>
              </a:tr>
              <a:tr h="351410">
                <a:tc>
                  <a:txBody>
                    <a:bodyPr/>
                    <a:lstStyle/>
                    <a:p>
                      <a:r>
                        <a:rPr lang="en-GB" b="1" dirty="0"/>
                        <a:t>Edge (accuracy)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91.8%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50095"/>
                  </a:ext>
                </a:extLst>
              </a:tr>
              <a:tr h="351410">
                <a:tc>
                  <a:txBody>
                    <a:bodyPr/>
                    <a:lstStyle/>
                    <a:p>
                      <a:r>
                        <a:rPr lang="en-GB" b="1" dirty="0"/>
                        <a:t>Pose (min 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135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635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01EA2-B4BF-7B0A-9D35-48D2E705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model should we pick?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F3C05-9D35-F972-C6F9-BF8CDD0C0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2056" cy="4351338"/>
          </a:xfrm>
        </p:spPr>
        <p:txBody>
          <a:bodyPr/>
          <a:lstStyle/>
          <a:p>
            <a:r>
              <a:rPr lang="en-GB" dirty="0"/>
              <a:t>Models performed at similar accuracies</a:t>
            </a:r>
          </a:p>
        </p:txBody>
      </p:sp>
      <p:pic>
        <p:nvPicPr>
          <p:cNvPr id="5" name="Picture 4" descr="A comparison of a graph&#10;&#10;Description automatically generated">
            <a:extLst>
              <a:ext uri="{FF2B5EF4-FFF2-40B4-BE49-F238E27FC236}">
                <a16:creationId xmlns:a16="http://schemas.microsoft.com/office/drawing/2014/main" id="{4517E871-036A-2842-8B0A-6AAB09863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25" y="1774704"/>
            <a:ext cx="4977672" cy="1960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62B71-03DD-B003-B739-23C3CA93492A}"/>
              </a:ext>
            </a:extLst>
          </p:cNvPr>
          <p:cNvSpPr txBox="1"/>
          <p:nvPr/>
        </p:nvSpPr>
        <p:spPr>
          <a:xfrm>
            <a:off x="6843801" y="3735605"/>
            <a:ext cx="5067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Histogram of residuals gathered from Predicting acceleration in different directions in both the regression and ANN.</a:t>
            </a:r>
          </a:p>
          <a:p>
            <a:r>
              <a:rPr lang="en-GB" dirty="0"/>
              <a:t>(Left) Regression model. (Right) ANN.</a:t>
            </a:r>
          </a:p>
        </p:txBody>
      </p:sp>
    </p:spTree>
    <p:extLst>
      <p:ext uri="{BB962C8B-B14F-4D97-AF65-F5344CB8AC3E}">
        <p14:creationId xmlns:p14="http://schemas.microsoft.com/office/powerpoint/2010/main" val="221839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E2CB-8CBF-4C2D-5C50-5C5FA8B9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this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11090-E1DC-2B79-95CF-947C54CB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 we want to replace accelerometers?</a:t>
            </a:r>
          </a:p>
          <a:p>
            <a:r>
              <a:rPr lang="en-GB" dirty="0"/>
              <a:t>Understanding pose from tactile sensors gives better understanding of weight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82163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78B7-8CA2-2873-FAE3-2D25F8CF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352B0-11AE-4573-C7E1-0BDE54B69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3531" cy="4351338"/>
          </a:xfrm>
        </p:spPr>
        <p:txBody>
          <a:bodyPr/>
          <a:lstStyle/>
          <a:p>
            <a:r>
              <a:rPr lang="en-GB" dirty="0"/>
              <a:t>Making more robust models from larger datasets of textures</a:t>
            </a:r>
          </a:p>
          <a:p>
            <a:r>
              <a:rPr lang="en-GB" dirty="0"/>
              <a:t>Looking at real-time detection</a:t>
            </a:r>
          </a:p>
          <a:p>
            <a:r>
              <a:rPr lang="en-GB" dirty="0"/>
              <a:t>Versatile cheap sensors working towards computationally efficient locomotion</a:t>
            </a:r>
          </a:p>
        </p:txBody>
      </p:sp>
      <p:pic>
        <p:nvPicPr>
          <p:cNvPr id="5" name="Picture 4" descr="A machine with wires and a piece of metal&#10;&#10;Description automatically generated">
            <a:extLst>
              <a:ext uri="{FF2B5EF4-FFF2-40B4-BE49-F238E27FC236}">
                <a16:creationId xmlns:a16="http://schemas.microsoft.com/office/drawing/2014/main" id="{445174C5-D12E-DF93-8D88-1D8A559AE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35" y="1929933"/>
            <a:ext cx="3101559" cy="38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58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7310-6FB5-B20F-5130-67F043A6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F3C6-D3EE-1A99-73A7-D71058F04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3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0D39-7F28-F32D-F758-21C1CBC4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13E13-A79D-163A-C0F5-976BA4846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9285" cy="4351338"/>
          </a:xfrm>
        </p:spPr>
        <p:txBody>
          <a:bodyPr/>
          <a:lstStyle/>
          <a:p>
            <a:r>
              <a:rPr lang="en-GB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Tactile sensing is found across nature</a:t>
            </a:r>
          </a:p>
          <a:p>
            <a:r>
              <a:rPr lang="en-GB" dirty="0"/>
              <a:t>Tactile feedback enables biological agents to traverse over challenging terrain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Unravelling the secrets of spider limb regeneration to inspire new gen  soft-robotics | University of Oxford">
            <a:extLst>
              <a:ext uri="{FF2B5EF4-FFF2-40B4-BE49-F238E27FC236}">
                <a16:creationId xmlns:a16="http://schemas.microsoft.com/office/drawing/2014/main" id="{DE87AB68-9C92-F089-CCB4-B8117E9AE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02" y="3926029"/>
            <a:ext cx="3330768" cy="222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 Ants Have Hair? - SciFAQs">
            <a:extLst>
              <a:ext uri="{FF2B5EF4-FFF2-40B4-BE49-F238E27FC236}">
                <a16:creationId xmlns:a16="http://schemas.microsoft.com/office/drawing/2014/main" id="{F7FEDD2E-DFB3-9C70-B467-C78D41C56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775" y="3926029"/>
            <a:ext cx="3170587" cy="225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ow to Rock Climb: A Beginner's Guide » Pure Exploration">
            <a:extLst>
              <a:ext uri="{FF2B5EF4-FFF2-40B4-BE49-F238E27FC236}">
                <a16:creationId xmlns:a16="http://schemas.microsoft.com/office/drawing/2014/main" id="{6B615172-6D6E-996A-72D9-3B2C700F9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2" y="3926029"/>
            <a:ext cx="3330768" cy="222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ir Crab&quot; Images – Browse 57 Stock Photos, Vectors, and Video | Adobe Stock">
            <a:extLst>
              <a:ext uri="{FF2B5EF4-FFF2-40B4-BE49-F238E27FC236}">
                <a16:creationId xmlns:a16="http://schemas.microsoft.com/office/drawing/2014/main" id="{3F487358-483C-9A7A-475D-CD81B0AB3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"/>
          <a:stretch/>
        </p:blipFill>
        <p:spPr bwMode="auto">
          <a:xfrm>
            <a:off x="7958902" y="1448673"/>
            <a:ext cx="3330768" cy="225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31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4FB8-A907-2D5B-B2DB-060496EC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this be any different in Robotics?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5D95-8235-9DF8-2921-2855B4907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Understanding ground properties and how this influences the robots state is key to balancing</a:t>
            </a:r>
          </a:p>
          <a:p>
            <a:r>
              <a:rPr lang="en-GB" dirty="0"/>
              <a:t>Even state-of-art robots have limitations</a:t>
            </a:r>
          </a:p>
        </p:txBody>
      </p:sp>
      <p:pic>
        <p:nvPicPr>
          <p:cNvPr id="4" name="Picture 2" descr="SpotMini Robot Slipping On Banana Peels | Best Funny Gifs Updated Daily">
            <a:extLst>
              <a:ext uri="{FF2B5EF4-FFF2-40B4-BE49-F238E27FC236}">
                <a16:creationId xmlns:a16="http://schemas.microsoft.com/office/drawing/2014/main" id="{A5E4D6A6-37E6-33B6-1D93-52E86C917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3433763"/>
            <a:ext cx="42862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DACAF9-6E71-FDB8-D129-328EBEA7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15" y="3685875"/>
            <a:ext cx="4929539" cy="2296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752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0C02-B6B2-8D02-503C-D7DE5FEA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Popular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8EB3-D37C-7866-BE5F-F9E1FA9D8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Optical</a:t>
            </a:r>
          </a:p>
          <a:p>
            <a:r>
              <a:rPr lang="en-GB" dirty="0"/>
              <a:t>Force-resistive (electrical)</a:t>
            </a:r>
          </a:p>
        </p:txBody>
      </p:sp>
      <p:pic>
        <p:nvPicPr>
          <p:cNvPr id="2050" name="Picture 2" descr="Sensors | Free Full-Text | A Compressed Sensing Based Method for Reducing  the Sampling Time of A High Resolution Pressure Sensor Array System">
            <a:extLst>
              <a:ext uri="{FF2B5EF4-FFF2-40B4-BE49-F238E27FC236}">
                <a16:creationId xmlns:a16="http://schemas.microsoft.com/office/drawing/2014/main" id="{3C9017BC-AD3B-6153-411C-2D6FAC915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57" y="365125"/>
            <a:ext cx="4227255" cy="200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6DAF81-C801-A1D0-F523-1F1EB3895DC2}"/>
              </a:ext>
            </a:extLst>
          </p:cNvPr>
          <p:cNvSpPr txBox="1"/>
          <p:nvPr/>
        </p:nvSpPr>
        <p:spPr>
          <a:xfrm>
            <a:off x="7643657" y="2499088"/>
            <a:ext cx="4167151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5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MDPI and ACS Style</a:t>
            </a:r>
            <a:endParaRPr lang="en-GB" sz="105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/>
            <a:r>
              <a:rPr lang="en-GB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Sun, C.; Li, W.; Chen, W. A Compressed Sensing Based Method for Reducing the Sampling Time of A High Resolution Pressure Sensor Array System. </a:t>
            </a:r>
            <a:r>
              <a:rPr lang="en-GB" sz="105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Sensors</a:t>
            </a:r>
            <a:r>
              <a:rPr lang="en-GB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 </a:t>
            </a:r>
            <a:r>
              <a:rPr lang="en-GB" sz="105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2017</a:t>
            </a:r>
            <a:r>
              <a:rPr lang="en-GB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, </a:t>
            </a:r>
            <a:r>
              <a:rPr lang="en-GB" sz="105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17</a:t>
            </a:r>
            <a:r>
              <a:rPr lang="en-GB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, 1848. https://doi.org/10.3390/s17081848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2BA60-A5C8-F5BE-E9A0-6C36D7D0AA4D}"/>
              </a:ext>
            </a:extLst>
          </p:cNvPr>
          <p:cNvSpPr txBox="1"/>
          <p:nvPr/>
        </p:nvSpPr>
        <p:spPr>
          <a:xfrm>
            <a:off x="1073781" y="5120608"/>
            <a:ext cx="41671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50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Ward-</a:t>
            </a:r>
            <a:r>
              <a:rPr lang="en-GB" sz="1050" b="0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Cherrier</a:t>
            </a:r>
            <a:r>
              <a:rPr lang="en-GB" sz="1050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, </a:t>
            </a:r>
            <a:r>
              <a:rPr lang="en-GB" sz="1050" b="0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Cramphorn</a:t>
            </a:r>
            <a:r>
              <a:rPr lang="en-GB" sz="1050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, </a:t>
            </a:r>
            <a:r>
              <a:rPr lang="en-GB" sz="1050" b="0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Lepora</a:t>
            </a:r>
            <a:r>
              <a:rPr lang="en-GB" sz="1050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(2017) </a:t>
            </a:r>
            <a:r>
              <a:rPr lang="en-GB" sz="1050" b="0" i="0" u="sng" dirty="0">
                <a:solidFill>
                  <a:srgbClr val="21599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4" tooltip="Exploiting sensor symmetry for generalized tactile perception in biomimetic touch."/>
              </a:rPr>
              <a:t>Exploiting sensor symmetry for generalized tactile perception in biomimetic touch</a:t>
            </a:r>
            <a:endParaRPr lang="en-GB" dirty="0"/>
          </a:p>
        </p:txBody>
      </p:sp>
      <p:pic>
        <p:nvPicPr>
          <p:cNvPr id="2052" name="Picture 4" descr="TacTip | Soft Robotics Toolkit">
            <a:extLst>
              <a:ext uri="{FF2B5EF4-FFF2-40B4-BE49-F238E27FC236}">
                <a16:creationId xmlns:a16="http://schemas.microsoft.com/office/drawing/2014/main" id="{82B5D6D0-94FE-83E4-2B13-939AD8F2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06" y="3343794"/>
            <a:ext cx="2925666" cy="160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acTip sensor">
            <a:extLst>
              <a:ext uri="{FF2B5EF4-FFF2-40B4-BE49-F238E27FC236}">
                <a16:creationId xmlns:a16="http://schemas.microsoft.com/office/drawing/2014/main" id="{263679F4-EFF3-442D-7E4A-AA3FC5503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120" y="3270268"/>
            <a:ext cx="3167646" cy="181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48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CF0E-4853-8FE6-071E-9630D9BE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Resolution and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E5297-E832-4294-EA08-AA1DDD39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2643" cy="4351338"/>
          </a:xfrm>
        </p:spPr>
        <p:txBody>
          <a:bodyPr/>
          <a:lstStyle/>
          <a:p>
            <a:r>
              <a:rPr lang="en-GB" dirty="0"/>
              <a:t>Reduction on scaling did not seem to make a significant difference</a:t>
            </a:r>
          </a:p>
          <a:p>
            <a:r>
              <a:rPr lang="en-GB" dirty="0"/>
              <a:t>Using an ANN</a:t>
            </a:r>
          </a:p>
        </p:txBody>
      </p:sp>
      <p:pic>
        <p:nvPicPr>
          <p:cNvPr id="5" name="Picture 4" descr="A row of images of a cell&#10;&#10;Description automatically generated with medium confidence">
            <a:extLst>
              <a:ext uri="{FF2B5EF4-FFF2-40B4-BE49-F238E27FC236}">
                <a16:creationId xmlns:a16="http://schemas.microsoft.com/office/drawing/2014/main" id="{A61569E7-1F7A-743F-29D6-DED7E589F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98" y="3617442"/>
            <a:ext cx="4377392" cy="2124732"/>
          </a:xfrm>
          <a:prstGeom prst="rect">
            <a:avLst/>
          </a:prstGeom>
        </p:spPr>
      </p:pic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D637FB3C-A33B-FC68-1A1F-792A97D60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2" y="3901285"/>
            <a:ext cx="4564058" cy="2115132"/>
          </a:xfrm>
          <a:prstGeom prst="rect">
            <a:avLst/>
          </a:prstGeom>
        </p:spPr>
      </p:pic>
      <p:pic>
        <p:nvPicPr>
          <p:cNvPr id="9" name="Picture 8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CD6E1A-6317-4A3B-1BDC-AFF5BC0E83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26"/>
          <a:stretch/>
        </p:blipFill>
        <p:spPr>
          <a:xfrm>
            <a:off x="7069351" y="1216025"/>
            <a:ext cx="1116538" cy="828322"/>
          </a:xfrm>
          <a:prstGeom prst="rect">
            <a:avLst/>
          </a:prstGeom>
        </p:spPr>
      </p:pic>
      <p:pic>
        <p:nvPicPr>
          <p:cNvPr id="10" name="Picture 9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2CCC93E0-3277-BEB7-2493-5871EADB12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26"/>
          <a:stretch/>
        </p:blipFill>
        <p:spPr>
          <a:xfrm>
            <a:off x="7221751" y="1368425"/>
            <a:ext cx="1116538" cy="828322"/>
          </a:xfrm>
          <a:prstGeom prst="rect">
            <a:avLst/>
          </a:prstGeom>
        </p:spPr>
      </p:pic>
      <p:pic>
        <p:nvPicPr>
          <p:cNvPr id="11" name="Picture 10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035BA554-C653-2DE5-160E-B55C2C9632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26"/>
          <a:stretch/>
        </p:blipFill>
        <p:spPr>
          <a:xfrm>
            <a:off x="7374151" y="1520825"/>
            <a:ext cx="1116538" cy="828322"/>
          </a:xfrm>
          <a:prstGeom prst="rect">
            <a:avLst/>
          </a:prstGeom>
        </p:spPr>
      </p:pic>
      <p:pic>
        <p:nvPicPr>
          <p:cNvPr id="12" name="Picture 11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26998C07-6378-5210-8ED9-193503035D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26"/>
          <a:stretch/>
        </p:blipFill>
        <p:spPr>
          <a:xfrm>
            <a:off x="7526551" y="1673225"/>
            <a:ext cx="1116538" cy="828322"/>
          </a:xfrm>
          <a:prstGeom prst="rect">
            <a:avLst/>
          </a:prstGeom>
        </p:spPr>
      </p:pic>
      <p:pic>
        <p:nvPicPr>
          <p:cNvPr id="13" name="Picture 12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814A419-7572-2979-C03C-037C721738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26"/>
          <a:stretch/>
        </p:blipFill>
        <p:spPr>
          <a:xfrm>
            <a:off x="7678951" y="1825625"/>
            <a:ext cx="1116538" cy="828322"/>
          </a:xfrm>
          <a:prstGeom prst="rect">
            <a:avLst/>
          </a:prstGeom>
        </p:spPr>
      </p:pic>
      <p:pic>
        <p:nvPicPr>
          <p:cNvPr id="14" name="Picture 1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9725ED7-0EA5-59BA-3634-237AF7A0C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26"/>
          <a:stretch/>
        </p:blipFill>
        <p:spPr>
          <a:xfrm>
            <a:off x="7831351" y="1978025"/>
            <a:ext cx="1116538" cy="828322"/>
          </a:xfrm>
          <a:prstGeom prst="rect">
            <a:avLst/>
          </a:prstGeom>
        </p:spPr>
      </p:pic>
      <p:pic>
        <p:nvPicPr>
          <p:cNvPr id="16" name="Picture 15" descr="A diagram of a machine&#10;&#10;Description automatically generated">
            <a:extLst>
              <a:ext uri="{FF2B5EF4-FFF2-40B4-BE49-F238E27FC236}">
                <a16:creationId xmlns:a16="http://schemas.microsoft.com/office/drawing/2014/main" id="{B8B61823-1259-02D8-062D-79E9E7DE8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008" y="1149985"/>
            <a:ext cx="2971653" cy="212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2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0780-F550-6FFC-34B8-BC2C8590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343BF-7114-EBC4-6B60-FAAC9883E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much information can we get with a cheap low-resolution sensor?</a:t>
            </a:r>
          </a:p>
          <a:p>
            <a:r>
              <a:rPr lang="en-GB" dirty="0"/>
              <a:t>We performed edge detection and pose detection using custom low-resolution sensors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E34900E0-7591-B45D-B99C-458AAA4B4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2" y="4362096"/>
            <a:ext cx="2983753" cy="16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0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CF0E-4853-8FE6-071E-9630D9BE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Novel pressure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E5297-E832-4294-EA08-AA1DDD39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developed an array of pressure sensors</a:t>
            </a:r>
          </a:p>
          <a:p>
            <a:r>
              <a:rPr lang="en-GB" dirty="0"/>
              <a:t>Prototype made use of overlapped FSR</a:t>
            </a:r>
          </a:p>
        </p:txBody>
      </p:sp>
      <p:pic>
        <p:nvPicPr>
          <p:cNvPr id="11" name="Picture 10" descr="A green and white rectangular object with many holes&#10;&#10;Description automatically generated with medium confidence">
            <a:extLst>
              <a:ext uri="{FF2B5EF4-FFF2-40B4-BE49-F238E27FC236}">
                <a16:creationId xmlns:a16="http://schemas.microsoft.com/office/drawing/2014/main" id="{7333F870-E075-69A9-DC9F-90986A7D7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04935" y="3854984"/>
            <a:ext cx="3374292" cy="190148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D89F655-912B-4D87-2886-0B1A3FE80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52948" y="3938997"/>
            <a:ext cx="3374293" cy="1733467"/>
          </a:xfrm>
          <a:prstGeom prst="rect">
            <a:avLst/>
          </a:prstGeom>
        </p:spPr>
      </p:pic>
      <p:pic>
        <p:nvPicPr>
          <p:cNvPr id="15" name="Picture 14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A790CEFC-E527-C8A0-7725-6FBA03249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48" y="3340045"/>
            <a:ext cx="2818214" cy="282447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DEA5D74-9225-8023-EFA9-5C590FC818B2}"/>
              </a:ext>
            </a:extLst>
          </p:cNvPr>
          <p:cNvSpPr/>
          <p:nvPr/>
        </p:nvSpPr>
        <p:spPr>
          <a:xfrm>
            <a:off x="3811604" y="4292867"/>
            <a:ext cx="727248" cy="5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107FF9-B30D-1C95-BE8A-EFC6F27869B1}"/>
              </a:ext>
            </a:extLst>
          </p:cNvPr>
          <p:cNvSpPr/>
          <p:nvPr/>
        </p:nvSpPr>
        <p:spPr>
          <a:xfrm>
            <a:off x="8606251" y="4292867"/>
            <a:ext cx="727248" cy="5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green and black rectangular object with squares&#10;&#10;Description automatically generated">
            <a:extLst>
              <a:ext uri="{FF2B5EF4-FFF2-40B4-BE49-F238E27FC236}">
                <a16:creationId xmlns:a16="http://schemas.microsoft.com/office/drawing/2014/main" id="{53A5F51C-56F6-653C-1F62-928CD49C74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129" y="3798118"/>
            <a:ext cx="1863040" cy="2738387"/>
          </a:xfrm>
          <a:prstGeom prst="rect">
            <a:avLst/>
          </a:prstGeom>
        </p:spPr>
      </p:pic>
      <p:pic>
        <p:nvPicPr>
          <p:cNvPr id="21" name="Picture 20" descr="A blue rectangular object with silver and yellow wires&#10;&#10;Description automatically generated with medium confidence">
            <a:extLst>
              <a:ext uri="{FF2B5EF4-FFF2-40B4-BE49-F238E27FC236}">
                <a16:creationId xmlns:a16="http://schemas.microsoft.com/office/drawing/2014/main" id="{BC91DEDB-869E-083E-A702-74DFF9312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915" y="321495"/>
            <a:ext cx="1733467" cy="32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02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ED4A1-775D-74D4-E08C-DD357E6A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Placement on a robotic chassis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8BEB-B926-B3AD-7F7A-7E196364A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5939" cy="4351338"/>
          </a:xfrm>
        </p:spPr>
        <p:txBody>
          <a:bodyPr/>
          <a:lstStyle/>
          <a:p>
            <a:r>
              <a:rPr lang="en-GB" dirty="0"/>
              <a:t>A foam plate is placed on top of the </a:t>
            </a:r>
            <a:r>
              <a:rPr lang="en-GB" dirty="0" err="1"/>
              <a:t>velostat</a:t>
            </a:r>
            <a:r>
              <a:rPr lang="en-GB" dirty="0"/>
              <a:t> and PCB to hold in in place</a:t>
            </a:r>
          </a:p>
          <a:p>
            <a:r>
              <a:rPr lang="en-GB" dirty="0"/>
              <a:t>The finished sensor is attached to the foot of the 4DOF robot</a:t>
            </a:r>
          </a:p>
          <a:p>
            <a:r>
              <a:rPr lang="en-GB" dirty="0"/>
              <a:t>Tactile pads passed through a bandpass filter</a:t>
            </a:r>
          </a:p>
        </p:txBody>
      </p:sp>
      <p:pic>
        <p:nvPicPr>
          <p:cNvPr id="7" name="Picture 6" descr="A machine with wires and a red light&#10;&#10;Description automatically generated">
            <a:extLst>
              <a:ext uri="{FF2B5EF4-FFF2-40B4-BE49-F238E27FC236}">
                <a16:creationId xmlns:a16="http://schemas.microsoft.com/office/drawing/2014/main" id="{6CBE7089-A3D4-B32E-D61F-F31F1E62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22" y="3707806"/>
            <a:ext cx="2514026" cy="2923286"/>
          </a:xfrm>
          <a:prstGeom prst="rect">
            <a:avLst/>
          </a:prstGeom>
        </p:spPr>
      </p:pic>
      <p:pic>
        <p:nvPicPr>
          <p:cNvPr id="9" name="Picture 8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85AE5705-3F52-932B-3A4C-E71F3771B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98" y="4229368"/>
            <a:ext cx="3829438" cy="2475596"/>
          </a:xfrm>
          <a:prstGeom prst="rect">
            <a:avLst/>
          </a:prstGeom>
        </p:spPr>
      </p:pic>
      <p:pic>
        <p:nvPicPr>
          <p:cNvPr id="11" name="Picture 10" descr="A black and white image of a person&#10;&#10;Description automatically generated">
            <a:extLst>
              <a:ext uri="{FF2B5EF4-FFF2-40B4-BE49-F238E27FC236}">
                <a16:creationId xmlns:a16="http://schemas.microsoft.com/office/drawing/2014/main" id="{BD505FE1-26D5-1FDE-023A-768F7C262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40985" y="3443660"/>
            <a:ext cx="5014276" cy="150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6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CF0E-4853-8FE6-071E-9630D9BE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E5297-E832-4294-EA08-AA1DDD39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Tilting gave us tactile and tilt information from an MPU6050</a:t>
            </a:r>
          </a:p>
        </p:txBody>
      </p:sp>
      <p:pic>
        <p:nvPicPr>
          <p:cNvPr id="5" name="Picture 4" descr="A black and white drawing of a mechanical arm&#10;&#10;Description automatically generated">
            <a:extLst>
              <a:ext uri="{FF2B5EF4-FFF2-40B4-BE49-F238E27FC236}">
                <a16:creationId xmlns:a16="http://schemas.microsoft.com/office/drawing/2014/main" id="{E57E72A0-C70E-B869-46C1-9AE4203BA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3627" y="2627295"/>
            <a:ext cx="2098084" cy="2894195"/>
          </a:xfrm>
          <a:prstGeom prst="rect">
            <a:avLst/>
          </a:prstGeom>
        </p:spPr>
      </p:pic>
      <p:pic>
        <p:nvPicPr>
          <p:cNvPr id="7" name="Picture 6" descr="A drawing of a machine&#10;&#10;Description automatically generated">
            <a:extLst>
              <a:ext uri="{FF2B5EF4-FFF2-40B4-BE49-F238E27FC236}">
                <a16:creationId xmlns:a16="http://schemas.microsoft.com/office/drawing/2014/main" id="{01E1310A-68AD-05D9-F43E-BA3A2FD8D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4847" y="2698704"/>
            <a:ext cx="2098082" cy="2751377"/>
          </a:xfrm>
          <a:prstGeom prst="rect">
            <a:avLst/>
          </a:prstGeom>
        </p:spPr>
      </p:pic>
      <p:pic>
        <p:nvPicPr>
          <p:cNvPr id="1026" name="Picture 2" descr="MPU 6050 Module, 6 DOF 3 Axis Accelerometer 3 Axis Analog Gyro Sensors  Board 3-5V : Amazon.co.uk: Business, Industry &amp; Science">
            <a:extLst>
              <a:ext uri="{FF2B5EF4-FFF2-40B4-BE49-F238E27FC236}">
                <a16:creationId xmlns:a16="http://schemas.microsoft.com/office/drawing/2014/main" id="{2E63BF24-AC93-118D-7C2F-8B774BEAA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5010" y="3025349"/>
            <a:ext cx="1149047" cy="93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mputer with a blue screen&#10;&#10;Description automatically generated">
            <a:extLst>
              <a:ext uri="{FF2B5EF4-FFF2-40B4-BE49-F238E27FC236}">
                <a16:creationId xmlns:a16="http://schemas.microsoft.com/office/drawing/2014/main" id="{0067E370-3177-4DC5-BD1B-DE62CCFAAB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2" b="31908"/>
          <a:stretch/>
        </p:blipFill>
        <p:spPr>
          <a:xfrm>
            <a:off x="7877165" y="2515797"/>
            <a:ext cx="3319823" cy="40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8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501</Words>
  <Application>Microsoft Office PowerPoint</Application>
  <PresentationFormat>Widescreen</PresentationFormat>
  <Paragraphs>87</Paragraphs>
  <Slides>15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helvetica neue</vt:lpstr>
      <vt:lpstr>Open Sans</vt:lpstr>
      <vt:lpstr>Segoe UI</vt:lpstr>
      <vt:lpstr>Office Theme</vt:lpstr>
      <vt:lpstr>Versatility of Low-Resolution Tactile Sensing for Edge and Pose Detection</vt:lpstr>
      <vt:lpstr>Introduction</vt:lpstr>
      <vt:lpstr>Why should this be any different in Robotics?</vt:lpstr>
      <vt:lpstr>Popular approaches</vt:lpstr>
      <vt:lpstr>Resolution and accuracy</vt:lpstr>
      <vt:lpstr>Our questions</vt:lpstr>
      <vt:lpstr>Novel pressure sensor </vt:lpstr>
      <vt:lpstr>Placement on a robotic chassis</vt:lpstr>
      <vt:lpstr>Trials</vt:lpstr>
      <vt:lpstr>Our dataset and model</vt:lpstr>
      <vt:lpstr>Results</vt:lpstr>
      <vt:lpstr>Which model should we pick?</vt:lpstr>
      <vt:lpstr>What does this mean</vt:lpstr>
      <vt:lpstr>Future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Versatility of Low-Resolution Tactile Sensing for Edge and Pose Detection</dc:title>
  <dc:creator>Dexter Shepherd</dc:creator>
  <cp:lastModifiedBy>Dexter Shepherd</cp:lastModifiedBy>
  <cp:revision>18</cp:revision>
  <dcterms:created xsi:type="dcterms:W3CDTF">2024-04-16T11:35:53Z</dcterms:created>
  <dcterms:modified xsi:type="dcterms:W3CDTF">2024-04-19T16:00:17Z</dcterms:modified>
</cp:coreProperties>
</file>